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04" r:id="rId2"/>
  </p:sldMasterIdLst>
  <p:notesMasterIdLst>
    <p:notesMasterId r:id="rId22"/>
  </p:notesMasterIdLst>
  <p:sldIdLst>
    <p:sldId id="256" r:id="rId3"/>
    <p:sldId id="306" r:id="rId4"/>
    <p:sldId id="261" r:id="rId5"/>
    <p:sldId id="460" r:id="rId6"/>
    <p:sldId id="262" r:id="rId7"/>
    <p:sldId id="266" r:id="rId8"/>
    <p:sldId id="298" r:id="rId9"/>
    <p:sldId id="286" r:id="rId10"/>
    <p:sldId id="290" r:id="rId11"/>
    <p:sldId id="299" r:id="rId12"/>
    <p:sldId id="300" r:id="rId13"/>
    <p:sldId id="301" r:id="rId14"/>
    <p:sldId id="302" r:id="rId15"/>
    <p:sldId id="303" r:id="rId16"/>
    <p:sldId id="304" r:id="rId17"/>
    <p:sldId id="305" r:id="rId18"/>
    <p:sldId id="287"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306"/>
            <p14:sldId id="261"/>
            <p14:sldId id="460"/>
            <p14:sldId id="262"/>
            <p14:sldId id="266"/>
            <p14:sldId id="298"/>
            <p14:sldId id="286"/>
            <p14:sldId id="290"/>
            <p14:sldId id="299"/>
            <p14:sldId id="300"/>
            <p14:sldId id="301"/>
            <p14:sldId id="302"/>
            <p14:sldId id="303"/>
            <p14:sldId id="304"/>
            <p14:sldId id="305"/>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a:srgbClr val="005465"/>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autoAdjust="0"/>
    <p:restoredTop sz="80935" autoAdjust="0"/>
  </p:normalViewPr>
  <p:slideViewPr>
    <p:cSldViewPr snapToGrid="0">
      <p:cViewPr varScale="1">
        <p:scale>
          <a:sx n="87" d="100"/>
          <a:sy n="87" d="100"/>
        </p:scale>
        <p:origin x="243" y="3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3066033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186286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27850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19398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15</a:t>
            </a:fld>
            <a:endParaRPr lang="en-US"/>
          </a:p>
        </p:txBody>
      </p:sp>
    </p:spTree>
    <p:extLst>
      <p:ext uri="{BB962C8B-B14F-4D97-AF65-F5344CB8AC3E}">
        <p14:creationId xmlns:p14="http://schemas.microsoft.com/office/powerpoint/2010/main" val="1141721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BC60BE34-BC89-4C98-A56B-79B7A098D024}" type="slidenum">
              <a:rPr lang="en-US" smtClean="0"/>
              <a:t>16</a:t>
            </a:fld>
            <a:endParaRPr lang="en-US"/>
          </a:p>
        </p:txBody>
      </p:sp>
    </p:spTree>
    <p:extLst>
      <p:ext uri="{BB962C8B-B14F-4D97-AF65-F5344CB8AC3E}">
        <p14:creationId xmlns:p14="http://schemas.microsoft.com/office/powerpoint/2010/main" val="1696254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Portal</a:t>
            </a:r>
            <a:r>
              <a:rPr lang="en-US" baseline="0" dirty="0"/>
              <a:t> is your gateway to all things Azure. </a:t>
            </a:r>
            <a:r>
              <a:rPr lang="en-US" baseline="0"/>
              <a:t>This is where you create Azure resources and connect them together to form comprehensive solutions, manage those resources, and monitor billing.</a:t>
            </a:r>
            <a:endParaRPr lang="en-US"/>
          </a:p>
        </p:txBody>
      </p:sp>
      <p:sp>
        <p:nvSpPr>
          <p:cNvPr id="4" name="Slide Number Placeholder 3"/>
          <p:cNvSpPr>
            <a:spLocks noGrp="1"/>
          </p:cNvSpPr>
          <p:nvPr>
            <p:ph type="sldNum" sz="quarter" idx="10"/>
          </p:nvPr>
        </p:nvSpPr>
        <p:spPr/>
        <p:txBody>
          <a:bodyPr/>
          <a:lstStyle/>
          <a:p>
            <a:fld id="{BC60BE34-BC89-4C98-A56B-79B7A098D024}" type="slidenum">
              <a:rPr lang="en-US" smtClean="0"/>
              <a:t>17</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87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FDAFBEB-CD6F-47F6-A4B0-C6110FC418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120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6</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generally available in 34 regions around the world, with plans announced for 4 additional regions</a:t>
            </a:r>
            <a:r>
              <a:rPr lang="en-US" sz="1200" b="0" i="0" kern="1200" dirty="0">
                <a:solidFill>
                  <a:schemeClr val="tx1"/>
                </a:solidFill>
                <a:effectLst/>
                <a:latin typeface="+mn-lt"/>
                <a:ea typeface="+mn-ea"/>
                <a:cs typeface="+mn-cs"/>
              </a:rPr>
              <a:t>. Geographic expansion is a priority for Azure because it enables customers to achieve higher performance and it supports their requirements and preferences regarding data location. </a:t>
            </a: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r>
              <a:rPr lang="en-US" dirty="0"/>
              <a:t>* In Germany, Azure will be available via a new data trustee model whereby customer data remains in Germany under control of T-Systems, a Deutsche Telekom company, acting as the German data trustee.</a:t>
            </a:r>
          </a:p>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2356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is a wide-ranging and comprehensive cloud-computing platform that is evolving every day with new features</a:t>
            </a:r>
            <a:r>
              <a:rPr lang="en-US" baseline="0" dirty="0"/>
              <a:t> and services. Currently, Azure includes approximately 100 different services, ranging from infrastructural services such as VMs and storage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4/23/2018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NC-based instances are powered by NVIDIA Tesla® K80 GPUs and provide the compute power required to accelerate the most demanding high-performance computing (HPC) and AI workloads. Customers can now use these instances to run deep learning training jobs, HPC simulations, rendering, real-time data analytics, DNA sequencing, and many more CUDA® accelerated tasks. Additionally, customers have the option to utilize RDMA (Remote Direct Memory Access) over InfiniBand for scaling jobs across multiple instances. InfiniBand provides close to bare-metal performance even when scaling out to 10s, 100s, or even 1,000s of GPUs across hundreds of machines. This will allow you to submit tightly coupled jobs using frameworks like the Microsoft Cognitive Toolkit (CNTK), </a:t>
            </a:r>
            <a:r>
              <a:rPr lang="en-US" dirty="0" err="1"/>
              <a:t>Caffe</a:t>
            </a:r>
            <a:r>
              <a:rPr lang="en-US" dirty="0"/>
              <a:t>, or </a:t>
            </a:r>
            <a:r>
              <a:rPr lang="en-US" dirty="0" err="1"/>
              <a:t>TensorFlow</a:t>
            </a:r>
            <a:r>
              <a:rPr lang="en-US" dirty="0"/>
              <a:t>, enabling training for natural language processing, image recognition, and object detection.</a:t>
            </a:r>
          </a:p>
          <a:p>
            <a:endParaRPr lang="en-US" dirty="0"/>
          </a:p>
          <a:p>
            <a:r>
              <a:rPr lang="en-US" dirty="0"/>
              <a:t>Azure NV-based instances are powered by NVIDIA Tesla M60 GPUs and provide NVIDIA GRID capabilities on demand. Scientists, designers, and engineers can now utilize these new instances for running hardware-accelerated workstation applications, designing the next concept car, or creating the next blockbuster movie. These instances support applications utilizing both DirectX and OpenGL.</a:t>
            </a:r>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941336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matter of minutes, Azure HDInsight allows you to</a:t>
            </a:r>
            <a:r>
              <a:rPr lang="en-US" baseline="0" dirty="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193365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494541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285991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6958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8551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84703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117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4586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5638862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715128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1533775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848237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7911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75987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864270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956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783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4083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Walkin No ti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p:cNvSpPr/>
          <p:nvPr/>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58658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5058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9957745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364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95662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808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endParaRPr lang="en-US" dirty="0"/>
          </a:p>
        </p:txBody>
      </p:sp>
    </p:spTree>
    <p:extLst>
      <p:ext uri="{BB962C8B-B14F-4D97-AF65-F5344CB8AC3E}">
        <p14:creationId xmlns:p14="http://schemas.microsoft.com/office/powerpoint/2010/main" val="26237169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108771910"/>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117">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10957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D3D7C-BDD5-46A4-92A3-3C28E152440C}" type="datetimeFigureOut">
              <a:rPr lang="en-US" smtClean="0"/>
              <a:t>4/23/2018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8B74EE-7CB0-4E83-BCB4-EA21A869F2D5}" type="slidenum">
              <a:rPr lang="en-US" smtClean="0"/>
              <a:t>‹#›</a:t>
            </a:fld>
            <a:endParaRPr lang="en-US"/>
          </a:p>
        </p:txBody>
      </p:sp>
    </p:spTree>
    <p:extLst>
      <p:ext uri="{BB962C8B-B14F-4D97-AF65-F5344CB8AC3E}">
        <p14:creationId xmlns:p14="http://schemas.microsoft.com/office/powerpoint/2010/main" val="1544704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300868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70234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4236562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866151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4936087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1131079"/>
          </a:xfrm>
          <a:prstGeom prst="rect">
            <a:avLst/>
          </a:prstGeo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616728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60799" y="416498"/>
            <a:ext cx="11079823" cy="1325563"/>
          </a:xfrm>
          <a:prstGeom prst="rect">
            <a:avLst/>
          </a:prstGeom>
        </p:spPr>
        <p:txBody>
          <a:bodyPr lIns="182880" tIns="146304" rIns="182880" bIns="146304"/>
          <a:lstStyle/>
          <a:p>
            <a:r>
              <a:rPr lang="en-US" dirty="0"/>
              <a:t>Click to edit master title style</a:t>
            </a:r>
          </a:p>
        </p:txBody>
      </p:sp>
      <p:sp>
        <p:nvSpPr>
          <p:cNvPr id="5" name="Text Placeholder 4"/>
          <p:cNvSpPr>
            <a:spLocks noGrp="1"/>
          </p:cNvSpPr>
          <p:nvPr>
            <p:ph type="body" sz="quarter" idx="10"/>
          </p:nvPr>
        </p:nvSpPr>
        <p:spPr>
          <a:xfrm>
            <a:off x="269242" y="1635897"/>
            <a:ext cx="11653523" cy="2298643"/>
          </a:xfrm>
          <a:prstGeom prst="rect">
            <a:avLst/>
          </a:prstGeom>
        </p:spPr>
        <p:txBody>
          <a:bodyPr lIns="182880" tIns="146304" rIns="182880" bIns="146304"/>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619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marL="0" marR="0" lvl="0" indent="0" algn="l" defTabSz="914180"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dirty="0">
                <a:ln>
                  <a:noFill/>
                </a:ln>
                <a:solidFill>
                  <a:srgbClr val="002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marL="0" marR="0" lvl="0" indent="0" algn="r" defTabSz="913505" rtl="0" eaLnBrk="1" fontAlgn="base" latinLnBrk="0" hangingPunct="1">
              <a:lnSpc>
                <a:spcPct val="100000"/>
              </a:lnSpc>
              <a:spcBef>
                <a:spcPct val="0"/>
              </a:spcBef>
              <a:spcAft>
                <a:spcPct val="0"/>
              </a:spcAft>
              <a:buClrTx/>
              <a:buSzTx/>
              <a:buFontTx/>
              <a:buNone/>
              <a:tabLst/>
              <a:defRPr/>
            </a:pPr>
            <a:fld id="{EC136591-509A-F246-B30E-5ECE4A4A5F5E}" type="slidenum">
              <a:rPr kumimoji="0" lang="en-US" sz="882" b="0" i="0" u="none" strike="noStrike" kern="1200" cap="none" spc="0" normalizeH="0" baseline="0" noProof="0">
                <a:ln>
                  <a:noFill/>
                </a:ln>
                <a:solidFill>
                  <a:srgbClr val="00205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dirty="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3532293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19932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394469" y="1978208"/>
            <a:ext cx="11403062"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Tree>
    <p:extLst>
      <p:ext uri="{BB962C8B-B14F-4D97-AF65-F5344CB8AC3E}">
        <p14:creationId xmlns:p14="http://schemas.microsoft.com/office/powerpoint/2010/main" val="3970873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5573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279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8081" y="133646"/>
            <a:ext cx="11655840" cy="899665"/>
          </a:xfrm>
        </p:spPr>
        <p:txBody>
          <a:bodyPr/>
          <a:lstStyle>
            <a:lvl1pPr>
              <a:defRPr>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24564488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9499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theme" Target="../theme/theme2.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9.png"/><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4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532823034"/>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a:t>Microsoft Azure Overview</a:t>
            </a:r>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494448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Crunch Numbers with NVIDIA GPUs</a:t>
            </a:r>
          </a:p>
        </p:txBody>
      </p:sp>
      <p:sp>
        <p:nvSpPr>
          <p:cNvPr id="4" name="TextBox 3"/>
          <p:cNvSpPr txBox="1"/>
          <p:nvPr/>
        </p:nvSpPr>
        <p:spPr>
          <a:xfrm>
            <a:off x="1626077" y="1197293"/>
            <a:ext cx="8938260" cy="800219"/>
          </a:xfrm>
          <a:prstGeom prst="rect">
            <a:avLst/>
          </a:prstGeom>
          <a:noFill/>
        </p:spPr>
        <p:txBody>
          <a:bodyPr wrap="square" rtlCol="0">
            <a:spAutoFit/>
          </a:bodyPr>
          <a:lstStyle/>
          <a:p>
            <a:pPr algn="ctr"/>
            <a:r>
              <a:rPr lang="en-US" dirty="0"/>
              <a:t>Use </a:t>
            </a:r>
            <a:r>
              <a:rPr lang="en-US" sz="2800" b="1" dirty="0">
                <a:solidFill>
                  <a:srgbClr val="5095D1"/>
                </a:solidFill>
              </a:rPr>
              <a:t>Azure N-Series VMs </a:t>
            </a:r>
            <a:r>
              <a:rPr lang="en-US" dirty="0"/>
              <a:t>equipped with NVIDIA GPUs for numerically intensive tasks and RDMA over InfiniBand to scale out across multiple VMs</a:t>
            </a:r>
          </a:p>
        </p:txBody>
      </p:sp>
      <p:pic>
        <p:nvPicPr>
          <p:cNvPr id="3" name="Picture 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2370221"/>
            <a:ext cx="12222956" cy="5345982"/>
          </a:xfrm>
          <a:prstGeom prst="rect">
            <a:avLst/>
          </a:prstGeom>
        </p:spPr>
      </p:pic>
      <p:sp>
        <p:nvSpPr>
          <p:cNvPr id="5" name="TextBox 4"/>
          <p:cNvSpPr txBox="1"/>
          <p:nvPr/>
        </p:nvSpPr>
        <p:spPr>
          <a:xfrm>
            <a:off x="1055953" y="2893862"/>
            <a:ext cx="4678397" cy="3804118"/>
          </a:xfrm>
          <a:prstGeom prst="rect">
            <a:avLst/>
          </a:prstGeom>
          <a:noFill/>
        </p:spPr>
        <p:txBody>
          <a:bodyPr wrap="none" lIns="0" tIns="0" rIns="0" bIns="0" rtlCol="0">
            <a:spAutoFit/>
          </a:bodyPr>
          <a:lstStyle/>
          <a:p>
            <a:pPr algn="ctr">
              <a:lnSpc>
                <a:spcPct val="90000"/>
              </a:lnSpc>
              <a:spcBef>
                <a:spcPct val="20000"/>
              </a:spcBef>
              <a:buSzPct val="80000"/>
            </a:pPr>
            <a:r>
              <a:rPr lang="en-US" sz="4000" b="1" dirty="0">
                <a:solidFill>
                  <a:schemeClr val="bg1"/>
                </a:solidFill>
                <a:latin typeface="Segoe UI Light" panose="020B0502040204020203" pitchFamily="34" charset="0"/>
                <a:cs typeface="Segoe UI Light" panose="020B0502040204020203" pitchFamily="34" charset="0"/>
              </a:rPr>
              <a:t>NC Virtual Machines</a:t>
            </a:r>
          </a:p>
          <a:p>
            <a:pPr algn="ctr">
              <a:lnSpc>
                <a:spcPct val="90000"/>
              </a:lnSpc>
              <a:spcBef>
                <a:spcPct val="20000"/>
              </a:spcBef>
              <a:buSzPct val="80000"/>
            </a:pPr>
            <a:r>
              <a:rPr lang="en-US" sz="3200" dirty="0">
                <a:solidFill>
                  <a:schemeClr val="bg1"/>
                </a:solidFill>
                <a:latin typeface="Segoe UI Light" panose="020B0502040204020203" pitchFamily="34" charset="0"/>
                <a:cs typeface="Segoe UI Light" panose="020B0502040204020203" pitchFamily="34" charset="0"/>
              </a:rPr>
              <a:t>(GPU Compute)</a:t>
            </a:r>
          </a:p>
          <a:p>
            <a:pPr>
              <a:lnSpc>
                <a:spcPct val="90000"/>
              </a:lnSpc>
              <a:spcBef>
                <a:spcPct val="20000"/>
              </a:spcBef>
              <a:buSzPct val="80000"/>
            </a:pPr>
            <a:endParaRPr lang="en-US" sz="3200" dirty="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NVIDIA Tesla K80 GPUs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Photorealistic rendering</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Real-time analytics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DNA sequencing</a:t>
            </a:r>
          </a:p>
        </p:txBody>
      </p:sp>
      <p:sp>
        <p:nvSpPr>
          <p:cNvPr id="6" name="TextBox 5"/>
          <p:cNvSpPr txBox="1"/>
          <p:nvPr/>
        </p:nvSpPr>
        <p:spPr>
          <a:xfrm>
            <a:off x="6615905" y="2893862"/>
            <a:ext cx="4962685" cy="3705630"/>
          </a:xfrm>
          <a:prstGeom prst="rect">
            <a:avLst/>
          </a:prstGeom>
          <a:noFill/>
        </p:spPr>
        <p:txBody>
          <a:bodyPr wrap="square" lIns="0" tIns="0" rIns="0" bIns="0" rtlCol="0">
            <a:spAutoFit/>
          </a:bodyPr>
          <a:lstStyle/>
          <a:p>
            <a:pPr algn="ctr">
              <a:lnSpc>
                <a:spcPct val="90000"/>
              </a:lnSpc>
              <a:spcBef>
                <a:spcPct val="20000"/>
              </a:spcBef>
              <a:buSzPct val="80000"/>
            </a:pPr>
            <a:r>
              <a:rPr lang="en-US" sz="4000" b="1" dirty="0">
                <a:solidFill>
                  <a:schemeClr val="bg1"/>
                </a:solidFill>
                <a:latin typeface="Segoe UI Light" panose="020B0502040204020203" pitchFamily="34" charset="0"/>
                <a:cs typeface="Segoe UI Light" panose="020B0502040204020203" pitchFamily="34" charset="0"/>
              </a:rPr>
              <a:t>NV Virtual Machines</a:t>
            </a:r>
          </a:p>
          <a:p>
            <a:pPr algn="ctr">
              <a:lnSpc>
                <a:spcPct val="90000"/>
              </a:lnSpc>
              <a:spcBef>
                <a:spcPct val="20000"/>
              </a:spcBef>
              <a:buSzPct val="80000"/>
            </a:pPr>
            <a:r>
              <a:rPr lang="en-US" sz="3200" dirty="0">
                <a:solidFill>
                  <a:schemeClr val="bg1"/>
                </a:solidFill>
                <a:latin typeface="Segoe UI Light" panose="020B0502040204020203" pitchFamily="34" charset="0"/>
                <a:cs typeface="Segoe UI Light" panose="020B0502040204020203" pitchFamily="34" charset="0"/>
              </a:rPr>
              <a:t>(GPU Visualization)</a:t>
            </a:r>
          </a:p>
          <a:p>
            <a:pPr>
              <a:lnSpc>
                <a:spcPct val="90000"/>
              </a:lnSpc>
              <a:spcBef>
                <a:spcPct val="20000"/>
              </a:spcBef>
              <a:buSzPct val="80000"/>
            </a:pPr>
            <a:endParaRPr lang="en-US" sz="3200" dirty="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NVIDIA Tesla K60 GPUs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Hardware-accelerated graphics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DirectX and OpenGL</a:t>
            </a:r>
          </a:p>
        </p:txBody>
      </p:sp>
      <p:cxnSp>
        <p:nvCxnSpPr>
          <p:cNvPr id="8" name="Straight Connector 7"/>
          <p:cNvCxnSpPr/>
          <p:nvPr/>
        </p:nvCxnSpPr>
        <p:spPr>
          <a:xfrm flipV="1">
            <a:off x="1008856"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615905"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59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Tame Big Data with Hadoop and Spark</a:t>
            </a:r>
          </a:p>
        </p:txBody>
      </p:sp>
      <p:sp>
        <p:nvSpPr>
          <p:cNvPr id="5" name="TextBox 4"/>
          <p:cNvSpPr txBox="1"/>
          <p:nvPr/>
        </p:nvSpPr>
        <p:spPr>
          <a:xfrm>
            <a:off x="2628107" y="1197293"/>
            <a:ext cx="6934200" cy="800219"/>
          </a:xfrm>
          <a:prstGeom prst="rect">
            <a:avLst/>
          </a:prstGeom>
          <a:noFill/>
        </p:spPr>
        <p:txBody>
          <a:bodyPr wrap="square" rtlCol="0">
            <a:spAutoFit/>
          </a:bodyPr>
          <a:lstStyle/>
          <a:p>
            <a:pPr algn="ctr"/>
            <a:r>
              <a:rPr lang="en-US" dirty="0"/>
              <a:t>Spin up an </a:t>
            </a:r>
            <a:r>
              <a:rPr lang="en-US" sz="2800" b="1" dirty="0">
                <a:solidFill>
                  <a:srgbClr val="5095D1"/>
                </a:solidFill>
              </a:rPr>
              <a:t>Azure HDInsight </a:t>
            </a:r>
            <a:r>
              <a:rPr lang="en-US" dirty="0"/>
              <a:t>cluster with Apache Hadoop or Apache Spark and process large data sets in parallel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157054"/>
            <a:ext cx="7224770" cy="4013761"/>
          </a:xfrm>
          <a:prstGeom prst="rect">
            <a:avLst/>
          </a:prstGeom>
        </p:spPr>
      </p:pic>
    </p:spTree>
    <p:extLst>
      <p:ext uri="{BB962C8B-B14F-4D97-AF65-F5344CB8AC3E}">
        <p14:creationId xmlns:p14="http://schemas.microsoft.com/office/powerpoint/2010/main" val="7421044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5" name="TextBox 4"/>
          <p:cNvSpPr txBox="1"/>
          <p:nvPr/>
        </p:nvSpPr>
        <p:spPr>
          <a:xfrm>
            <a:off x="2003267" y="1197293"/>
            <a:ext cx="8183880" cy="800219"/>
          </a:xfrm>
          <a:prstGeom prst="rect">
            <a:avLst/>
          </a:prstGeom>
          <a:noFill/>
        </p:spPr>
        <p:txBody>
          <a:bodyPr wrap="square" rtlCol="0">
            <a:spAutoFit/>
          </a:bodyPr>
          <a:lstStyle/>
          <a:p>
            <a:pPr algn="ctr"/>
            <a:r>
              <a:rPr lang="en-US" dirty="0"/>
              <a:t>Train a model with </a:t>
            </a:r>
            <a:r>
              <a:rPr lang="en-US" sz="2800" b="1" dirty="0">
                <a:solidFill>
                  <a:srgbClr val="5095D1"/>
                </a:solidFill>
              </a:rPr>
              <a:t>Azure Machine Learning </a:t>
            </a:r>
            <a:r>
              <a:rPr lang="en-US" dirty="0"/>
              <a:t>and use that model to classify credit-card transactions as fraudulent or not fraudulent</a:t>
            </a:r>
          </a:p>
        </p:txBody>
      </p:sp>
      <p:pic>
        <p:nvPicPr>
          <p:cNvPr id="6" name="Picture 5"/>
          <p:cNvPicPr>
            <a:picLocks noChangeAspect="1"/>
          </p:cNvPicPr>
          <p:nvPr/>
        </p:nvPicPr>
        <p:blipFill>
          <a:blip r:embed="rId3"/>
          <a:stretch>
            <a:fillRect/>
          </a:stretch>
        </p:blipFill>
        <p:spPr>
          <a:xfrm>
            <a:off x="4064000" y="2431416"/>
            <a:ext cx="4064000" cy="304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494834"/>
            <a:ext cx="3338473" cy="2921164"/>
          </a:xfrm>
          <a:prstGeom prst="rect">
            <a:avLst/>
          </a:prstGeom>
        </p:spPr>
      </p:pic>
      <p:sp>
        <p:nvSpPr>
          <p:cNvPr id="8" name="Isosceles Triangle 7"/>
          <p:cNvSpPr/>
          <p:nvPr/>
        </p:nvSpPr>
        <p:spPr>
          <a:xfrm rot="5400000">
            <a:off x="2625412" y="376966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Isosceles Triangle 8"/>
          <p:cNvSpPr/>
          <p:nvPr/>
        </p:nvSpPr>
        <p:spPr>
          <a:xfrm rot="5400000">
            <a:off x="7493974" y="376966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098273"/>
            <a:ext cx="1714286" cy="171428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645307344"/>
              </p:ext>
            </p:extLst>
          </p:nvPr>
        </p:nvGraphicFramePr>
        <p:xfrm>
          <a:off x="499760" y="2431416"/>
          <a:ext cx="2750065" cy="3047873"/>
        </p:xfrm>
        <a:graphic>
          <a:graphicData uri="http://schemas.openxmlformats.org/drawingml/2006/table">
            <a:tbl>
              <a:tblPr firstRow="1" bandRow="1"/>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Feature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Value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extLst>
                  <a:ext uri="{0D108BD9-81ED-4DB2-BD59-A6C34878D82A}">
                    <a16:rowId xmlns:a16="http://schemas.microsoft.com/office/drawing/2014/main" val="10000"/>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Name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Bill Gates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1"/>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60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2"/>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Gender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Male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3"/>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Amount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$352.00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4"/>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Purchased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Software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5"/>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Location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Redmond, WA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6"/>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Time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3:15 p.m.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7"/>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56740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076034"/>
            <a:ext cx="8798545" cy="4251058"/>
          </a:xfrm>
          <a:prstGeom prst="rect">
            <a:avLst/>
          </a:prstGeom>
        </p:spPr>
      </p:pic>
      <p:sp>
        <p:nvSpPr>
          <p:cNvPr id="6" name="TextBox 5"/>
          <p:cNvSpPr txBox="1"/>
          <p:nvPr/>
        </p:nvSpPr>
        <p:spPr>
          <a:xfrm>
            <a:off x="1911827" y="1197293"/>
            <a:ext cx="8366760" cy="800219"/>
          </a:xfrm>
          <a:prstGeom prst="rect">
            <a:avLst/>
          </a:prstGeom>
          <a:noFill/>
        </p:spPr>
        <p:txBody>
          <a:bodyPr wrap="square" rtlCol="0">
            <a:spAutoFit/>
          </a:bodyPr>
          <a:lstStyle/>
          <a:p>
            <a:pPr algn="ctr"/>
            <a:r>
              <a:rPr lang="en-US" dirty="0"/>
              <a:t>Combine Azure Event/</a:t>
            </a:r>
            <a:r>
              <a:rPr lang="en-US" dirty="0" err="1"/>
              <a:t>IoT</a:t>
            </a:r>
            <a:r>
              <a:rPr lang="en-US" dirty="0"/>
              <a:t> Hubs and </a:t>
            </a:r>
            <a:r>
              <a:rPr lang="en-US" sz="2800" b="1" dirty="0">
                <a:solidFill>
                  <a:srgbClr val="5095D1"/>
                </a:solidFill>
              </a:rPr>
              <a:t>Azure Stream Analytics</a:t>
            </a:r>
            <a:endParaRPr lang="en-US" dirty="0"/>
          </a:p>
          <a:p>
            <a:pPr algn="ctr"/>
            <a:r>
              <a:rPr lang="en-US" dirty="0"/>
              <a:t>to analyze data streams from Internet-of-Things devices in real time </a:t>
            </a:r>
          </a:p>
        </p:txBody>
      </p:sp>
    </p:spTree>
    <p:extLst>
      <p:ext uri="{BB962C8B-B14F-4D97-AF65-F5344CB8AC3E}">
        <p14:creationId xmlns:p14="http://schemas.microsoft.com/office/powerpoint/2010/main" val="16927263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 in Photographs</a:t>
            </a:r>
          </a:p>
        </p:txBody>
      </p:sp>
      <p:pic>
        <p:nvPicPr>
          <p:cNvPr id="8" name="Picture 7"/>
          <p:cNvPicPr>
            <a:picLocks noChangeAspect="1"/>
          </p:cNvPicPr>
          <p:nvPr/>
        </p:nvPicPr>
        <p:blipFill>
          <a:blip r:embed="rId3"/>
          <a:stretch>
            <a:fillRect/>
          </a:stretch>
        </p:blipFill>
        <p:spPr>
          <a:xfrm>
            <a:off x="809625" y="2268855"/>
            <a:ext cx="10572750" cy="3886200"/>
          </a:xfrm>
          <a:prstGeom prst="rect">
            <a:avLst/>
          </a:prstGeom>
        </p:spPr>
      </p:pic>
      <p:sp>
        <p:nvSpPr>
          <p:cNvPr id="9" name="TextBox 8"/>
          <p:cNvSpPr txBox="1"/>
          <p:nvPr/>
        </p:nvSpPr>
        <p:spPr>
          <a:xfrm>
            <a:off x="2628900" y="1197293"/>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14656337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Rectangle 3"/>
          <p:cNvSpPr/>
          <p:nvPr/>
        </p:nvSpPr>
        <p:spPr>
          <a:xfrm>
            <a:off x="0" y="4583431"/>
            <a:ext cx="12192000" cy="22745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6" name="TextBox 5"/>
          <p:cNvSpPr txBox="1"/>
          <p:nvPr/>
        </p:nvSpPr>
        <p:spPr>
          <a:xfrm>
            <a:off x="838200" y="4889719"/>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
        <p:nvSpPr>
          <p:cNvPr id="8" name="TextBox 7"/>
          <p:cNvSpPr txBox="1"/>
          <p:nvPr/>
        </p:nvSpPr>
        <p:spPr>
          <a:xfrm>
            <a:off x="2628107" y="119223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73132"/>
            <a:ext cx="2287552" cy="1301940"/>
          </a:xfrm>
          <a:prstGeom prst="rect">
            <a:avLst/>
          </a:prstGeom>
          <a:ln>
            <a:solidFill>
              <a:srgbClr val="5095D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673132"/>
            <a:ext cx="2287552" cy="1301940"/>
          </a:xfrm>
          <a:prstGeom prst="rect">
            <a:avLst/>
          </a:prstGeom>
          <a:ln>
            <a:solidFill>
              <a:srgbClr val="5095D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673132"/>
            <a:ext cx="2287552" cy="1301940"/>
          </a:xfrm>
          <a:prstGeom prst="rect">
            <a:avLst/>
          </a:prstGeom>
          <a:ln>
            <a:solidFill>
              <a:srgbClr val="5095D1"/>
            </a:solid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673132"/>
            <a:ext cx="2287552" cy="1301939"/>
          </a:xfrm>
          <a:prstGeom prst="rect">
            <a:avLst/>
          </a:prstGeom>
          <a:ln>
            <a:solidFill>
              <a:srgbClr val="5095D1"/>
            </a:solidFill>
          </a:ln>
        </p:spPr>
      </p:pic>
      <p:sp>
        <p:nvSpPr>
          <p:cNvPr id="13" name="TextBox 12"/>
          <p:cNvSpPr txBox="1"/>
          <p:nvPr/>
        </p:nvSpPr>
        <p:spPr>
          <a:xfrm>
            <a:off x="9066248" y="23038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4" name="TextBox 13"/>
          <p:cNvSpPr txBox="1"/>
          <p:nvPr/>
        </p:nvSpPr>
        <p:spPr>
          <a:xfrm>
            <a:off x="6389462" y="23038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5" name="TextBox 14"/>
          <p:cNvSpPr txBox="1"/>
          <p:nvPr/>
        </p:nvSpPr>
        <p:spPr>
          <a:xfrm>
            <a:off x="3514986" y="22987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6" name="TextBox 15"/>
          <p:cNvSpPr txBox="1"/>
          <p:nvPr/>
        </p:nvSpPr>
        <p:spPr>
          <a:xfrm>
            <a:off x="838200" y="2303800"/>
            <a:ext cx="2287552" cy="369332"/>
          </a:xfrm>
          <a:prstGeom prst="rect">
            <a:avLst/>
          </a:prstGeom>
          <a:noFill/>
        </p:spPr>
        <p:txBody>
          <a:bodyPr wrap="square" rtlCol="0">
            <a:spAutoFit/>
          </a:bodyPr>
          <a:lstStyle/>
          <a:p>
            <a:pPr algn="ctr"/>
            <a:r>
              <a:rPr lang="en-US" dirty="0">
                <a:solidFill>
                  <a:srgbClr val="5095D1"/>
                </a:solidFill>
              </a:rPr>
              <a:t>Sentiment Analysis</a:t>
            </a:r>
          </a:p>
        </p:txBody>
      </p:sp>
    </p:spTree>
    <p:extLst>
      <p:ext uri="{BB962C8B-B14F-4D97-AF65-F5344CB8AC3E}">
        <p14:creationId xmlns:p14="http://schemas.microsoft.com/office/powerpoint/2010/main" val="4196445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5870" y="1197293"/>
            <a:ext cx="9521190" cy="800219"/>
          </a:xfrm>
          <a:prstGeom prst="rect">
            <a:avLst/>
          </a:prstGeom>
          <a:noFill/>
        </p:spPr>
        <p:txBody>
          <a:bodyPr wrap="square" rtlCol="0">
            <a:spAutoFit/>
          </a:bodyPr>
          <a:lstStyle/>
          <a:p>
            <a:pPr algn="ctr"/>
            <a:r>
              <a:rPr lang="en-US" dirty="0"/>
              <a:t>Deploy </a:t>
            </a:r>
            <a:r>
              <a:rPr lang="en-US" dirty="0" err="1"/>
              <a:t>Dockerized</a:t>
            </a:r>
            <a:r>
              <a:rPr lang="en-US" dirty="0"/>
              <a:t> apps to the </a:t>
            </a:r>
            <a:r>
              <a:rPr lang="en-US" sz="2800" b="1" dirty="0">
                <a:solidFill>
                  <a:srgbClr val="5095D1"/>
                </a:solidFill>
              </a:rPr>
              <a:t>Azure Container Service </a:t>
            </a:r>
            <a:r>
              <a:rPr lang="en-US" dirty="0"/>
              <a:t>and run Docker containers in the cloud, and use Docker Swarm or DC/OS for orchestration</a:t>
            </a:r>
          </a:p>
        </p:txBody>
      </p:sp>
      <p:sp>
        <p:nvSpPr>
          <p:cNvPr id="2" name="Title 1"/>
          <p:cNvSpPr>
            <a:spLocks noGrp="1"/>
          </p:cNvSpPr>
          <p:nvPr>
            <p:ph type="title"/>
          </p:nvPr>
        </p:nvSpPr>
        <p:spPr/>
        <p:txBody>
          <a:bodyPr/>
          <a:lstStyle/>
          <a:p>
            <a:r>
              <a:rPr lang="en-US" dirty="0"/>
              <a:t>Run Docker Containers</a:t>
            </a:r>
          </a:p>
        </p:txBody>
      </p:sp>
      <p:pic>
        <p:nvPicPr>
          <p:cNvPr id="4" name="Picture 3"/>
          <p:cNvPicPr>
            <a:picLocks noChangeAspect="1"/>
          </p:cNvPicPr>
          <p:nvPr/>
        </p:nvPicPr>
        <p:blipFill>
          <a:blip r:embed="rId3"/>
          <a:stretch>
            <a:fillRect/>
          </a:stretch>
        </p:blipFill>
        <p:spPr>
          <a:xfrm>
            <a:off x="838200" y="258708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263561"/>
            <a:ext cx="4300017" cy="3580454"/>
          </a:xfrm>
          <a:prstGeom prst="rect">
            <a:avLst/>
          </a:prstGeom>
        </p:spPr>
      </p:pic>
    </p:spTree>
    <p:extLst>
      <p:ext uri="{BB962C8B-B14F-4D97-AF65-F5344CB8AC3E}">
        <p14:creationId xmlns:p14="http://schemas.microsoft.com/office/powerpoint/2010/main" val="33985596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a:solidFill>
                  <a:schemeClr val="bg1"/>
                </a:solidFill>
                <a:cs typeface="Segoe UI Light" panose="020B0502040204020203" pitchFamily="34" charset="0"/>
              </a:rPr>
              <a:t>https://portal.azure.com</a:t>
            </a:r>
          </a:p>
        </p:txBody>
      </p:sp>
    </p:spTree>
    <p:extLst>
      <p:ext uri="{BB962C8B-B14F-4D97-AF65-F5344CB8AC3E}">
        <p14:creationId xmlns:p14="http://schemas.microsoft.com/office/powerpoint/2010/main" val="4541873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 Lab!</a:t>
            </a:r>
          </a:p>
        </p:txBody>
      </p:sp>
      <p:sp>
        <p:nvSpPr>
          <p:cNvPr id="3" name="Subtitle 2"/>
          <p:cNvSpPr>
            <a:spLocks noGrp="1"/>
          </p:cNvSpPr>
          <p:nvPr>
            <p:ph type="subTitle" idx="1"/>
          </p:nvPr>
        </p:nvSpPr>
        <p:spPr>
          <a:xfrm>
            <a:off x="1889617" y="5630475"/>
            <a:ext cx="8032149" cy="461665"/>
          </a:xfrm>
        </p:spPr>
        <p:txBody>
          <a:bodyPr/>
          <a:lstStyle/>
          <a:p>
            <a:r>
              <a:rPr lang="en-US" dirty="0"/>
              <a:t>Introduction HOL.html</a:t>
            </a:r>
          </a:p>
        </p:txBody>
      </p:sp>
      <p:sp>
        <p:nvSpPr>
          <p:cNvPr id="4" name="Text Placeholder 3"/>
          <p:cNvSpPr>
            <a:spLocks noGrp="1"/>
          </p:cNvSpPr>
          <p:nvPr>
            <p:ph type="body" sz="quarter" idx="10"/>
          </p:nvPr>
        </p:nvSpPr>
        <p:spPr/>
        <p:txBody>
          <a:bodyPr/>
          <a:lstStyle/>
          <a:p>
            <a:r>
              <a:rPr lang="en-US" dirty="0"/>
              <a:t>Activating Your Azure Pass</a:t>
            </a:r>
          </a:p>
        </p:txBody>
      </p:sp>
    </p:spTree>
    <p:extLst>
      <p:ext uri="{BB962C8B-B14F-4D97-AF65-F5344CB8AC3E}">
        <p14:creationId xmlns:p14="http://schemas.microsoft.com/office/powerpoint/2010/main" val="16317912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3" name="Picture 2"/>
          <p:cNvPicPr>
            <a:picLocks noChangeAspect="1"/>
          </p:cNvPicPr>
          <p:nvPr/>
        </p:nvPicPr>
        <p:blipFill>
          <a:blip r:embed="rId3"/>
          <a:stretch>
            <a:fillRect/>
          </a:stretch>
        </p:blipFill>
        <p:spPr>
          <a:xfrm>
            <a:off x="1694836" y="1437001"/>
            <a:ext cx="8802328" cy="4601217"/>
          </a:xfrm>
          <a:prstGeom prst="rect">
            <a:avLst/>
          </a:prstGeom>
        </p:spPr>
      </p:pic>
    </p:spTree>
    <p:extLst>
      <p:ext uri="{BB962C8B-B14F-4D97-AF65-F5344CB8AC3E}">
        <p14:creationId xmlns:p14="http://schemas.microsoft.com/office/powerpoint/2010/main" val="378910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Physical </a:t>
              </a:r>
              <a:b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Virtual </a:t>
              </a:r>
              <a:b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Cloud </a:t>
              </a:r>
              <a:b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marL="0" marR="0" lvl="0" indent="0" algn="l" defTabSz="932688" rtl="0" eaLnBrk="1" fontAlgn="base" latinLnBrk="0" hangingPunct="1">
                <a:lnSpc>
                  <a:spcPct val="90000"/>
                </a:lnSpc>
                <a:spcBef>
                  <a:spcPct val="0"/>
                </a:spcBef>
                <a:spcAft>
                  <a:spcPts val="600"/>
                </a:spcAft>
                <a:buClrTx/>
                <a:buSzTx/>
                <a:buFontTx/>
                <a:buNone/>
                <a:tabLst/>
                <a:defRPr/>
              </a:pPr>
              <a:r>
                <a:rPr kumimoji="0" lang="en-US" sz="1765"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Born in </a:t>
              </a:r>
              <a:b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endPar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1200" cap="none" spc="0" normalizeH="0" baseline="0" noProof="0" dirty="0">
                <a:ln>
                  <a:noFill/>
                </a:ln>
                <a:gradFill>
                  <a:gsLst>
                    <a:gs pos="55752">
                      <a:srgbClr val="0078D7"/>
                    </a:gs>
                    <a:gs pos="26000">
                      <a:srgbClr val="0078D7"/>
                    </a:gs>
                  </a:gsLst>
                  <a:lin ang="5400000" scaled="1"/>
                </a:gradFill>
                <a:effectLst/>
                <a:uLnTx/>
                <a:uFillTx/>
                <a:latin typeface="Segoe UI"/>
                <a:ea typeface="+mn-ea"/>
                <a:cs typeface="+mn-cs"/>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1200" cap="none" spc="0" normalizeH="0" baseline="0" noProof="0" dirty="0">
                <a:ln>
                  <a:noFill/>
                </a:ln>
                <a:gradFill>
                  <a:gsLst>
                    <a:gs pos="55752">
                      <a:srgbClr val="0078D7"/>
                    </a:gs>
                    <a:gs pos="26000">
                      <a:srgbClr val="0078D7"/>
                    </a:gs>
                  </a:gsLst>
                  <a:lin ang="5400000" scaled="1"/>
                </a:gradFill>
                <a:effectLst/>
                <a:uLnTx/>
                <a:uFillTx/>
                <a:latin typeface="Segoe UI"/>
                <a:ea typeface="+mn-ea"/>
                <a:cs typeface="+mn-cs"/>
              </a:rPr>
              <a:t>2000</a:t>
            </a:r>
          </a:p>
        </p:txBody>
      </p:sp>
      <p:sp>
        <p:nvSpPr>
          <p:cNvPr id="73" name="Rectangle 72"/>
          <p:cNvSpPr/>
          <p:nvPr/>
        </p:nvSpPr>
        <p:spPr>
          <a:xfrm>
            <a:off x="2329994"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1200" cap="none" spc="0" normalizeH="0" baseline="0" noProof="0" dirty="0">
                <a:ln>
                  <a:noFill/>
                </a:ln>
                <a:gradFill>
                  <a:gsLst>
                    <a:gs pos="55752">
                      <a:srgbClr val="0078D7"/>
                    </a:gs>
                    <a:gs pos="26000">
                      <a:srgbClr val="0078D7"/>
                    </a:gs>
                  </a:gsLst>
                  <a:lin ang="5400000" scaled="1"/>
                </a:gradFill>
                <a:effectLst/>
                <a:uLnTx/>
                <a:uFillTx/>
                <a:latin typeface="Segoe UI"/>
                <a:ea typeface="+mn-ea"/>
                <a:cs typeface="+mn-cs"/>
              </a:rPr>
              <a:t>1990</a:t>
            </a:r>
          </a:p>
        </p:txBody>
      </p:sp>
      <p:sp>
        <p:nvSpPr>
          <p:cNvPr id="74" name="Rectangle 73"/>
          <p:cNvSpPr/>
          <p:nvPr/>
        </p:nvSpPr>
        <p:spPr>
          <a:xfrm>
            <a:off x="7395782"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1200" cap="none" spc="0" normalizeH="0" baseline="0" noProof="0" dirty="0">
                <a:ln>
                  <a:noFill/>
                </a:ln>
                <a:gradFill>
                  <a:gsLst>
                    <a:gs pos="55752">
                      <a:srgbClr val="0078D7"/>
                    </a:gs>
                    <a:gs pos="26000">
                      <a:srgbClr val="0078D7"/>
                    </a:gs>
                  </a:gsLst>
                  <a:lin ang="5400000" scaled="1"/>
                </a:gradFill>
                <a:effectLst/>
                <a:uLnTx/>
                <a:uFillTx/>
                <a:latin typeface="Segoe UI"/>
                <a:ea typeface="+mn-ea"/>
                <a:cs typeface="+mn-cs"/>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err="1">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Microservices</a:t>
            </a:r>
            <a:endPar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26693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42182-8A23-4B2A-B6B2-40C29A3A87A3}"/>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B0FBBCA-C4EE-4562-849E-0C3EFB745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737" y="214312"/>
            <a:ext cx="8010525" cy="6429375"/>
          </a:xfrm>
          <a:prstGeom prst="rect">
            <a:avLst/>
          </a:prstGeom>
        </p:spPr>
      </p:pic>
    </p:spTree>
    <p:extLst>
      <p:ext uri="{BB962C8B-B14F-4D97-AF65-F5344CB8AC3E}">
        <p14:creationId xmlns:p14="http://schemas.microsoft.com/office/powerpoint/2010/main" val="29435392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0" y="487"/>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8"/>
            <a:ext cx="5792176" cy="1013334"/>
          </a:xfrm>
        </p:spPr>
        <p:txBody>
          <a:bodyPr/>
          <a:lstStyle/>
          <a:p>
            <a:pPr lvl="0"/>
            <a:r>
              <a:rPr lang="en-US" sz="4705" kern="0" spc="0" dirty="0">
                <a:ln>
                  <a:noFill/>
                </a:ln>
                <a:solidFill>
                  <a:schemeClr val="tx1"/>
                </a:solidFill>
                <a:ea typeface="Segoe UI" pitchFamily="34" charset="0"/>
              </a:rPr>
              <a:t>Balance of responsibility </a:t>
            </a:r>
            <a:endParaRPr lang="en-US" sz="4313" dirty="0"/>
          </a:p>
        </p:txBody>
      </p:sp>
      <p:sp>
        <p:nvSpPr>
          <p:cNvPr id="4" name="TextBox 3"/>
          <p:cNvSpPr txBox="1"/>
          <p:nvPr/>
        </p:nvSpPr>
        <p:spPr>
          <a:xfrm>
            <a:off x="269241" y="1948245"/>
            <a:ext cx="5792176" cy="3967937"/>
          </a:xfrm>
          <a:prstGeom prst="rect">
            <a:avLst/>
          </a:prstGeom>
          <a:noFill/>
        </p:spPr>
        <p:txBody>
          <a:bodyPr wrap="square" lIns="182854" tIns="146284" rIns="182854" bIns="14628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Balance of control and responsibility depends on the category of the service</a:t>
            </a:r>
          </a:p>
          <a:p>
            <a:pPr marL="0" marR="0" lvl="0" indent="0" algn="l" defTabSz="932688"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MOVE-IN READY</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Use immediately with minimal configuration</a:t>
            </a:r>
          </a:p>
          <a:p>
            <a:pPr marL="0" marR="0" lvl="0" indent="0" algn="l" defTabSz="932688"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SOME ASSEMBLY REQUIRED</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Existing services are a starting point, with additional configuration for a custom fit</a:t>
            </a:r>
          </a:p>
          <a:p>
            <a:pPr marL="0" marR="0" lvl="0" indent="0" algn="l" defTabSz="932688"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BUILD FROM THE GROUND UP</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Building blocks, create your own solution or apps from scratch</a:t>
            </a:r>
          </a:p>
        </p:txBody>
      </p:sp>
      <p:graphicFrame>
        <p:nvGraphicFramePr>
          <p:cNvPr id="6" name="Table 5"/>
          <p:cNvGraphicFramePr>
            <a:graphicFrameLocks noGrp="1"/>
          </p:cNvGraphicFramePr>
          <p:nvPr>
            <p:extLst/>
          </p:nvPr>
        </p:nvGraphicFramePr>
        <p:xfrm>
          <a:off x="6927504" y="534012"/>
          <a:ext cx="4944914" cy="5292932"/>
        </p:xfrm>
        <a:graphic>
          <a:graphicData uri="http://schemas.openxmlformats.org/drawingml/2006/table">
            <a:tbl>
              <a:tblPr firstRow="1" bandRow="1">
                <a:tableStyleId>{5940675A-B579-460E-94D1-54222C63F5DA}</a:tableStyleId>
              </a:tblPr>
              <a:tblGrid>
                <a:gridCol w="1828485">
                  <a:extLst>
                    <a:ext uri="{9D8B030D-6E8A-4147-A177-3AD203B41FA5}">
                      <a16:colId xmlns:a16="http://schemas.microsoft.com/office/drawing/2014/main" val="2544153837"/>
                    </a:ext>
                  </a:extLst>
                </a:gridCol>
                <a:gridCol w="905479">
                  <a:extLst>
                    <a:ext uri="{9D8B030D-6E8A-4147-A177-3AD203B41FA5}">
                      <a16:colId xmlns:a16="http://schemas.microsoft.com/office/drawing/2014/main" val="3937659814"/>
                    </a:ext>
                  </a:extLst>
                </a:gridCol>
                <a:gridCol w="642891">
                  <a:extLst>
                    <a:ext uri="{9D8B030D-6E8A-4147-A177-3AD203B41FA5}">
                      <a16:colId xmlns:a16="http://schemas.microsoft.com/office/drawing/2014/main" val="2750310453"/>
                    </a:ext>
                  </a:extLst>
                </a:gridCol>
                <a:gridCol w="715329">
                  <a:extLst>
                    <a:ext uri="{9D8B030D-6E8A-4147-A177-3AD203B41FA5}">
                      <a16:colId xmlns:a16="http://schemas.microsoft.com/office/drawing/2014/main" val="1063817949"/>
                    </a:ext>
                  </a:extLst>
                </a:gridCol>
                <a:gridCol w="852730">
                  <a:extLst>
                    <a:ext uri="{9D8B030D-6E8A-4147-A177-3AD203B41FA5}">
                      <a16:colId xmlns:a16="http://schemas.microsoft.com/office/drawing/2014/main" val="449148099"/>
                    </a:ext>
                  </a:extLst>
                </a:gridCol>
              </a:tblGrid>
              <a:tr h="516362">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0">
                <a:tc>
                  <a:txBody>
                    <a:bodyPr/>
                    <a:lstStyle/>
                    <a:p>
                      <a:r>
                        <a:rPr lang="en-US" sz="1600" dirty="0">
                          <a:solidFill>
                            <a:schemeClr val="bg1"/>
                          </a:solidFill>
                        </a:rPr>
                        <a:t>Applications</a:t>
                      </a:r>
                    </a:p>
                  </a:txBody>
                  <a:tcPr marL="89642" marR="89642"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0">
                <a:tc>
                  <a:txBody>
                    <a:bodyPr/>
                    <a:lstStyle/>
                    <a:p>
                      <a:r>
                        <a:rPr lang="en-US" sz="1600" dirty="0">
                          <a:solidFill>
                            <a:schemeClr val="bg1"/>
                          </a:solidFill>
                        </a:rPr>
                        <a:t>Data</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958753268"/>
                  </a:ext>
                </a:extLst>
              </a:tr>
              <a:tr h="530730">
                <a:tc>
                  <a:txBody>
                    <a:bodyPr/>
                    <a:lstStyle/>
                    <a:p>
                      <a:r>
                        <a:rPr lang="en-US" sz="1600" dirty="0">
                          <a:solidFill>
                            <a:schemeClr val="bg1"/>
                          </a:solidFill>
                        </a:rPr>
                        <a:t>Runtime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1033960191"/>
                  </a:ext>
                </a:extLst>
              </a:tr>
              <a:tr h="530730">
                <a:tc>
                  <a:txBody>
                    <a:bodyPr/>
                    <a:lstStyle/>
                    <a:p>
                      <a:r>
                        <a:rPr lang="en-US" sz="1600" dirty="0">
                          <a:solidFill>
                            <a:schemeClr val="bg1"/>
                          </a:solidFill>
                        </a:rPr>
                        <a:t>Middleware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76098919"/>
                  </a:ext>
                </a:extLst>
              </a:tr>
              <a:tr h="530730">
                <a:tc>
                  <a:txBody>
                    <a:bodyPr/>
                    <a:lstStyle/>
                    <a:p>
                      <a:r>
                        <a:rPr lang="en-US" sz="1600" dirty="0">
                          <a:solidFill>
                            <a:schemeClr val="bg1"/>
                          </a:solidFill>
                        </a:rPr>
                        <a:t>O/S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899666371"/>
                  </a:ext>
                </a:extLst>
              </a:tr>
              <a:tr h="530730">
                <a:tc>
                  <a:txBody>
                    <a:bodyPr/>
                    <a:lstStyle/>
                    <a:p>
                      <a:r>
                        <a:rPr lang="en-US" sz="1600" dirty="0">
                          <a:solidFill>
                            <a:schemeClr val="bg1"/>
                          </a:solidFill>
                        </a:rPr>
                        <a:t>Virtualization</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37277180"/>
                  </a:ext>
                </a:extLst>
              </a:tr>
              <a:tr h="530730">
                <a:tc>
                  <a:txBody>
                    <a:bodyPr/>
                    <a:lstStyle/>
                    <a:p>
                      <a:r>
                        <a:rPr lang="en-US" sz="1600" dirty="0">
                          <a:solidFill>
                            <a:schemeClr val="bg1"/>
                          </a:solidFill>
                        </a:rPr>
                        <a:t>Servers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943673154"/>
                  </a:ext>
                </a:extLst>
              </a:tr>
              <a:tr h="530730">
                <a:tc>
                  <a:txBody>
                    <a:bodyPr/>
                    <a:lstStyle/>
                    <a:p>
                      <a:r>
                        <a:rPr lang="en-US" sz="1600" dirty="0">
                          <a:solidFill>
                            <a:schemeClr val="bg1"/>
                          </a:solidFill>
                        </a:rPr>
                        <a:t>Storage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02216785"/>
                  </a:ext>
                </a:extLst>
              </a:tr>
              <a:tr h="530730">
                <a:tc>
                  <a:txBody>
                    <a:bodyPr/>
                    <a:lstStyle/>
                    <a:p>
                      <a:r>
                        <a:rPr lang="en-US" sz="1600" dirty="0">
                          <a:solidFill>
                            <a:schemeClr val="bg1"/>
                          </a:solidFill>
                        </a:rPr>
                        <a:t>Networking</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7" y="1029441"/>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0" name="Group 49"/>
          <p:cNvGrpSpPr/>
          <p:nvPr/>
        </p:nvGrpSpPr>
        <p:grpSpPr>
          <a:xfrm>
            <a:off x="10414376" y="1029441"/>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p:cNvGrpSpPr/>
          <p:nvPr/>
        </p:nvGrpSpPr>
        <p:grpSpPr>
          <a:xfrm>
            <a:off x="9732611" y="1029442"/>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0" name="Group 59"/>
          <p:cNvGrpSpPr/>
          <p:nvPr/>
        </p:nvGrpSpPr>
        <p:grpSpPr>
          <a:xfrm>
            <a:off x="9059260" y="1029442"/>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9" name="Group 58"/>
          <p:cNvGrpSpPr/>
          <p:nvPr/>
        </p:nvGrpSpPr>
        <p:grpSpPr>
          <a:xfrm>
            <a:off x="10443337" y="5964369"/>
            <a:ext cx="1375164" cy="506901"/>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TextBox 54"/>
            <p:cNvSpPr txBox="1"/>
            <p:nvPr/>
          </p:nvSpPr>
          <p:spPr>
            <a:xfrm>
              <a:off x="9381237" y="5966176"/>
              <a:ext cx="1227452" cy="517065"/>
            </a:xfrm>
            <a:prstGeom prst="rect">
              <a:avLst/>
            </a:prstGeom>
            <a:noFill/>
          </p:spPr>
          <p:txBody>
            <a:bodyPr wrap="none" lIns="179285" tIns="143428" rIns="179285" bIns="143428" rtlCol="0">
              <a:spAutoFit/>
            </a:bodyPr>
            <a:lstStyle/>
            <a:p>
              <a:pPr marL="0" marR="0" lvl="0" indent="0" algn="l" defTabSz="932688"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a:ea typeface="+mn-ea"/>
                  <a:cs typeface="+mn-cs"/>
                </a:rPr>
                <a:t>Microsoft</a:t>
              </a:r>
            </a:p>
          </p:txBody>
        </p:sp>
      </p:grpSp>
      <p:grpSp>
        <p:nvGrpSpPr>
          <p:cNvPr id="58" name="Group 57"/>
          <p:cNvGrpSpPr/>
          <p:nvPr/>
        </p:nvGrpSpPr>
        <p:grpSpPr>
          <a:xfrm>
            <a:off x="9059260" y="5964369"/>
            <a:ext cx="1361873" cy="506901"/>
            <a:chOff x="10595131" y="5966176"/>
            <a:chExt cx="1389181" cy="517065"/>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p:cNvSpPr txBox="1"/>
            <p:nvPr/>
          </p:nvSpPr>
          <p:spPr>
            <a:xfrm>
              <a:off x="10742947" y="5966176"/>
              <a:ext cx="1241365" cy="517065"/>
            </a:xfrm>
            <a:prstGeom prst="rect">
              <a:avLst/>
            </a:prstGeom>
            <a:noFill/>
          </p:spPr>
          <p:txBody>
            <a:bodyPr wrap="none" lIns="179285" tIns="143428" rIns="179285" bIns="143428" rtlCol="0">
              <a:spAutoFit/>
            </a:bodyPr>
            <a:lstStyle/>
            <a:p>
              <a:pPr marL="0" marR="0" lvl="0" indent="0" algn="l" defTabSz="932688"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a:ea typeface="+mn-ea"/>
                  <a:cs typeface="+mn-cs"/>
                </a:rPr>
                <a:t>Customer</a:t>
              </a:r>
            </a:p>
          </p:txBody>
        </p:sp>
      </p:grpSp>
      <p:grpSp>
        <p:nvGrpSpPr>
          <p:cNvPr id="44" name="Group 43"/>
          <p:cNvGrpSpPr/>
          <p:nvPr/>
        </p:nvGrpSpPr>
        <p:grpSpPr>
          <a:xfrm>
            <a:off x="12551034" y="6120914"/>
            <a:ext cx="448212" cy="449483"/>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5280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solidFill>
                    <a:srgbClr val="00B0F0"/>
                  </a:solidFill>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solidFill>
                    <a:srgbClr val="00B0F0"/>
                  </a:solidFill>
                  <a:latin typeface="Segoe UI Light" panose="020B0502040204020203" pitchFamily="34" charset="0"/>
                  <a:cs typeface="Segoe UI Light" panose="020B0502040204020203" pitchFamily="34" charset="0"/>
                </a:rPr>
                <a:t>&gt;</a:t>
              </a:r>
              <a:r>
                <a:rPr lang="en-US" sz="9597" dirty="0">
                  <a:solidFill>
                    <a:srgbClr val="00B0F0"/>
                  </a:solidFill>
                  <a:latin typeface="Segoe UI Light" panose="020B0502040204020203" pitchFamily="34" charset="0"/>
                  <a:cs typeface="Segoe UI Light" panose="020B0502040204020203" pitchFamily="34" charset="0"/>
                </a:rPr>
                <a:t>250</a:t>
              </a:r>
              <a:r>
                <a:rPr lang="en-US" sz="7998" dirty="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storage</a:t>
              </a:r>
            </a:p>
            <a:p>
              <a:pPr lvl="0">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transactions</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solidFill>
                      <a:srgbClr val="00B0F0"/>
                    </a:solidFill>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solidFill>
                    <a:srgbClr val="00B0F0"/>
                  </a:solidFill>
                  <a:latin typeface="+mj-lt"/>
                </a:rPr>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solidFill>
                    <a:srgbClr val="00B0F0"/>
                  </a:solidFill>
                  <a:latin typeface="+mj-lt"/>
                </a:rPr>
                <a:t>authentications/</a:t>
              </a:r>
              <a:r>
                <a:rPr lang="en-US" dirty="0" err="1">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messages/</a:t>
              </a:r>
              <a:r>
                <a:rPr lang="en-US" sz="1999" dirty="0" err="1">
                  <a:solidFill>
                    <a:srgbClr val="00B0F0"/>
                  </a:solidFill>
                  <a:latin typeface="Segoe UI Light" panose="020B0502040204020203" pitchFamily="34" charset="0"/>
                  <a:cs typeface="Segoe UI Light" panose="020B0502040204020203" pitchFamily="34" charset="0"/>
                </a:rPr>
                <a:t>mo</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Azure </a:t>
              </a:r>
              <a:r>
                <a:rPr lang="en-US" sz="1999" dirty="0" err="1">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74962"/>
            <a:ext cx="11430000" cy="6128077"/>
          </a:xfrm>
          <a:prstGeom prst="rect">
            <a:avLst/>
          </a:prstGeom>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
        <p:nvSpPr>
          <p:cNvPr id="3" name="TextBox 2"/>
          <p:cNvSpPr txBox="1"/>
          <p:nvPr/>
        </p:nvSpPr>
        <p:spPr>
          <a:xfrm>
            <a:off x="0" y="6492240"/>
            <a:ext cx="12192000"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rPr>
              <a:t>https://azure.microsoft.com/en-us/regions/</a:t>
            </a:r>
          </a:p>
        </p:txBody>
      </p:sp>
    </p:spTree>
    <p:extLst>
      <p:ext uri="{BB962C8B-B14F-4D97-AF65-F5344CB8AC3E}">
        <p14:creationId xmlns:p14="http://schemas.microsoft.com/office/powerpoint/2010/main" val="9657300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913179"/>
          </a:xfrm>
          <a:prstGeom prst="rect">
            <a:avLst/>
          </a:prstGeom>
          <a:solidFill>
            <a:srgbClr val="0054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59" y="1002056"/>
            <a:ext cx="8636483" cy="4853889"/>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AzureApplication">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Application" id="{CD7B1B2C-E9CB-429A-A82A-6AD876BAF3EB}" vid="{113DB3FD-7CFE-4206-892B-FB3C3B62717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1073</TotalTime>
  <Words>2230</Words>
  <Application>Microsoft Office PowerPoint</Application>
  <PresentationFormat>Widescreen</PresentationFormat>
  <Paragraphs>178</Paragraphs>
  <Slides>19</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ＭＳ Ｐゴシック</vt:lpstr>
      <vt:lpstr>ＭＳ Ｐゴシック</vt:lpstr>
      <vt:lpstr>Arial</vt:lpstr>
      <vt:lpstr>Calibri</vt:lpstr>
      <vt:lpstr>Segoe UI</vt:lpstr>
      <vt:lpstr>Segoe UI Light</vt:lpstr>
      <vt:lpstr>Segoe UI Semibold</vt:lpstr>
      <vt:lpstr>Wingdings</vt:lpstr>
      <vt:lpstr>1_MS1444_Windows Azure Template 16x9_r08a</vt:lpstr>
      <vt:lpstr>AzureApplication</vt:lpstr>
      <vt:lpstr>Microsoft Azure Overview</vt:lpstr>
      <vt:lpstr>What is the Cloud?</vt:lpstr>
      <vt:lpstr>The changing world of app development </vt:lpstr>
      <vt:lpstr>PowerPoint Presentation</vt:lpstr>
      <vt:lpstr>Balance of responsibility </vt:lpstr>
      <vt:lpstr>PowerPoint Presentation</vt:lpstr>
      <vt:lpstr>Azure Regions</vt:lpstr>
      <vt:lpstr>Azure Services</vt:lpstr>
      <vt:lpstr>PowerPoint Presentation</vt:lpstr>
      <vt:lpstr>Crunch Numbers with NVIDIA GPUs</vt:lpstr>
      <vt:lpstr>Tame Big Data with Hadoop and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Alberto Diaz Martin</cp:lastModifiedBy>
  <cp:revision>118</cp:revision>
  <dcterms:created xsi:type="dcterms:W3CDTF">2015-09-13T19:29:02Z</dcterms:created>
  <dcterms:modified xsi:type="dcterms:W3CDTF">2018-04-23T19:32:42Z</dcterms:modified>
</cp:coreProperties>
</file>